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31684-27D9-44E6-B364-CBA23809EDE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1ED20-19C3-45B4-82A3-A4878EFB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9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BB902A-3F9C-416A-99D6-4AEFA8DC5A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6463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BD5822-CBE8-49AA-927A-388A6DB8EB72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2230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Dell PC\Desktop\mainpag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84" y="2057400"/>
            <a:ext cx="9168984" cy="177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76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3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2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9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2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7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5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3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0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3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9109-15FE-41BA-8708-C19D544AFE4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538-048D-4CB6-9FB0-1E70B6C20E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59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41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Process of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Controlling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133600"/>
            <a:ext cx="45720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Principles of Management and Applied Economics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59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Characteristics of an Effective Control System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 rtlCol="0">
            <a:normAutofit fontScale="85000" lnSpcReduction="10000"/>
          </a:bodyPr>
          <a:lstStyle/>
          <a:p>
            <a:pPr marL="457200" indent="-457200" fontAlgn="auto">
              <a:lnSpc>
                <a:spcPct val="14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Flexibility</a:t>
            </a:r>
          </a:p>
          <a:p>
            <a:pPr marL="457200" indent="-457200" fontAlgn="auto">
              <a:lnSpc>
                <a:spcPct val="14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Accuracy</a:t>
            </a:r>
          </a:p>
          <a:p>
            <a:pPr marL="457200" indent="-457200" fontAlgn="auto">
              <a:lnSpc>
                <a:spcPct val="14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Timeliness</a:t>
            </a:r>
          </a:p>
          <a:p>
            <a:pPr marL="457200" indent="-457200" fontAlgn="auto">
              <a:lnSpc>
                <a:spcPct val="14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</a:p>
          <a:p>
            <a:pPr marL="457200" indent="-457200" fontAlgn="auto">
              <a:lnSpc>
                <a:spcPct val="14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Integration with planning</a:t>
            </a:r>
          </a:p>
          <a:p>
            <a:pPr marL="457200" indent="-457200" fontAlgn="auto">
              <a:lnSpc>
                <a:spcPct val="14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wholehearted support of top management</a:t>
            </a:r>
          </a:p>
          <a:p>
            <a:pPr marL="457200" indent="-457200" fontAlgn="auto">
              <a:lnSpc>
                <a:spcPct val="14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Participation of all managers in the control process</a:t>
            </a:r>
          </a:p>
          <a:p>
            <a:pPr marL="457200" indent="-457200" fontAlgn="auto">
              <a:lnSpc>
                <a:spcPct val="14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complementary relationship to manager's authority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295400"/>
            <a:ext cx="8610600" cy="2133600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 is the regulation of organisational activities in such a way as to facilitate goal attainment.</a:t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en-US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(Griffin, 2012)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1524000" y="304800"/>
            <a:ext cx="617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Control - Definitions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152400" y="3048000"/>
            <a:ext cx="8686800" cy="3962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Control refers to the systematic process of regulating organisational activities to make them consistent with the expectations established in plans, targets and standards of performance. </a:t>
            </a:r>
            <a:br>
              <a:rPr lang="en-US" sz="3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	                     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(Daft, 2012)</a:t>
            </a:r>
            <a:br>
              <a:rPr lang="en-US" sz="2800" i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2800" i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Importance of Control</a:t>
            </a:r>
            <a:endParaRPr lang="en-US" dirty="0"/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381000" y="1524000"/>
            <a:ext cx="8382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9863" indent="-1698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Organisational control is one of the most important functions in management and is closely related to other functions of the  management process. </a:t>
            </a:r>
          </a:p>
          <a:p>
            <a:pPr algn="just">
              <a:buFont typeface="Arial" charset="0"/>
              <a:buChar char="•"/>
            </a:pPr>
            <a:endParaRPr lang="en-US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also facilitates the managers in ensuring that limited resources are obtained and properly utilized in the process of accomplishing organisation’s objectives.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5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513" y="457200"/>
            <a:ext cx="57912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Process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of Controlling</a:t>
            </a:r>
          </a:p>
        </p:txBody>
      </p:sp>
      <p:grpSp>
        <p:nvGrpSpPr>
          <p:cNvPr id="8195" name="Group 34"/>
          <p:cNvGrpSpPr>
            <a:grpSpLocks/>
          </p:cNvGrpSpPr>
          <p:nvPr/>
        </p:nvGrpSpPr>
        <p:grpSpPr bwMode="auto">
          <a:xfrm>
            <a:off x="1139825" y="1287988"/>
            <a:ext cx="6022976" cy="5304374"/>
            <a:chOff x="528" y="432"/>
            <a:chExt cx="4174" cy="3676"/>
          </a:xfrm>
        </p:grpSpPr>
        <p:grpSp>
          <p:nvGrpSpPr>
            <p:cNvPr id="8200" name="Group 33"/>
            <p:cNvGrpSpPr>
              <a:grpSpLocks/>
            </p:cNvGrpSpPr>
            <p:nvPr/>
          </p:nvGrpSpPr>
          <p:grpSpPr bwMode="auto">
            <a:xfrm>
              <a:off x="528" y="432"/>
              <a:ext cx="4169" cy="3643"/>
              <a:chOff x="528" y="432"/>
              <a:chExt cx="4169" cy="3643"/>
            </a:xfrm>
          </p:grpSpPr>
          <p:sp>
            <p:nvSpPr>
              <p:cNvPr id="8205" name="Rectangle 8" descr="Stationery"/>
              <p:cNvSpPr>
                <a:spLocks noChangeArrowheads="1"/>
              </p:cNvSpPr>
              <p:nvPr/>
            </p:nvSpPr>
            <p:spPr bwMode="auto">
              <a:xfrm>
                <a:off x="1152" y="432"/>
                <a:ext cx="3545" cy="528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sz="24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Establish Performance Criteria and Standards</a:t>
                </a:r>
              </a:p>
            </p:txBody>
          </p:sp>
          <p:sp>
            <p:nvSpPr>
              <p:cNvPr id="8206" name="Rectangle 9" descr="Stationery"/>
              <p:cNvSpPr>
                <a:spLocks noChangeArrowheads="1"/>
              </p:cNvSpPr>
              <p:nvPr/>
            </p:nvSpPr>
            <p:spPr bwMode="auto">
              <a:xfrm>
                <a:off x="1141" y="1344"/>
                <a:ext cx="3545" cy="528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sz="24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Measure Actual Performance</a:t>
                </a:r>
              </a:p>
            </p:txBody>
          </p:sp>
          <p:sp>
            <p:nvSpPr>
              <p:cNvPr id="8207" name="Rectangle 11" descr="Stationery"/>
              <p:cNvSpPr>
                <a:spLocks noChangeArrowheads="1"/>
              </p:cNvSpPr>
              <p:nvPr/>
            </p:nvSpPr>
            <p:spPr bwMode="auto">
              <a:xfrm>
                <a:off x="1107" y="2263"/>
                <a:ext cx="3545" cy="514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sz="24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Compare Actual Performance against Standards</a:t>
                </a:r>
              </a:p>
            </p:txBody>
          </p:sp>
          <p:sp>
            <p:nvSpPr>
              <p:cNvPr id="8208" name="AutoShape 12" descr="Stationery"/>
              <p:cNvSpPr>
                <a:spLocks noChangeArrowheads="1"/>
              </p:cNvSpPr>
              <p:nvPr/>
            </p:nvSpPr>
            <p:spPr bwMode="auto">
              <a:xfrm>
                <a:off x="2544" y="1056"/>
                <a:ext cx="503" cy="187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8209" name="Group 31"/>
              <p:cNvGrpSpPr>
                <a:grpSpLocks/>
              </p:cNvGrpSpPr>
              <p:nvPr/>
            </p:nvGrpSpPr>
            <p:grpSpPr bwMode="auto">
              <a:xfrm>
                <a:off x="1104" y="3090"/>
                <a:ext cx="3593" cy="985"/>
                <a:chOff x="1104" y="3072"/>
                <a:chExt cx="3593" cy="985"/>
              </a:xfrm>
            </p:grpSpPr>
            <p:sp>
              <p:nvSpPr>
                <p:cNvPr id="8217" name="Rectangle 10" descr="Stationery"/>
                <p:cNvSpPr>
                  <a:spLocks noChangeArrowheads="1"/>
                </p:cNvSpPr>
                <p:nvPr/>
              </p:nvSpPr>
              <p:spPr bwMode="auto">
                <a:xfrm>
                  <a:off x="1104" y="3072"/>
                  <a:ext cx="3545" cy="968"/>
                </a:xfrm>
                <a:prstGeom prst="rect">
                  <a:avLst/>
                </a:prstGeom>
                <a:noFill/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sz="240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Evaluate and Take Corrective Actions</a:t>
                  </a:r>
                </a:p>
              </p:txBody>
            </p:sp>
            <p:grpSp>
              <p:nvGrpSpPr>
                <p:cNvPr id="8218" name="Group 30"/>
                <p:cNvGrpSpPr>
                  <a:grpSpLocks/>
                </p:cNvGrpSpPr>
                <p:nvPr/>
              </p:nvGrpSpPr>
              <p:grpSpPr bwMode="auto">
                <a:xfrm>
                  <a:off x="1152" y="3504"/>
                  <a:ext cx="3545" cy="553"/>
                  <a:chOff x="1152" y="3504"/>
                  <a:chExt cx="3545" cy="553"/>
                </a:xfrm>
              </p:grpSpPr>
              <p:sp>
                <p:nvSpPr>
                  <p:cNvPr id="8219" name="Line 15" descr="Stationery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3504"/>
                    <a:ext cx="354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0" name="Line 16" descr="Stationery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3504"/>
                    <a:ext cx="0" cy="553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1" name="Line 17" descr="Stationery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3504"/>
                    <a:ext cx="0" cy="553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210" name="AutoShape 28" descr="Stationery"/>
              <p:cNvSpPr>
                <a:spLocks noChangeArrowheads="1"/>
              </p:cNvSpPr>
              <p:nvPr/>
            </p:nvSpPr>
            <p:spPr bwMode="auto">
              <a:xfrm>
                <a:off x="2496" y="1963"/>
                <a:ext cx="503" cy="187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11" name="AutoShape 29" descr="Stationery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503" cy="187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8212" name="Group 22"/>
              <p:cNvGrpSpPr>
                <a:grpSpLocks/>
              </p:cNvGrpSpPr>
              <p:nvPr/>
            </p:nvGrpSpPr>
            <p:grpSpPr bwMode="auto">
              <a:xfrm>
                <a:off x="528" y="768"/>
                <a:ext cx="591" cy="2766"/>
                <a:chOff x="3861" y="7204"/>
                <a:chExt cx="900" cy="3600"/>
              </a:xfrm>
            </p:grpSpPr>
            <p:sp>
              <p:nvSpPr>
                <p:cNvPr id="8213" name="Line 23" descr="Stationery"/>
                <p:cNvSpPr>
                  <a:spLocks noChangeShapeType="1"/>
                </p:cNvSpPr>
                <p:nvPr/>
              </p:nvSpPr>
              <p:spPr bwMode="auto">
                <a:xfrm flipH="1">
                  <a:off x="3861" y="7204"/>
                  <a:ext cx="90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14" name="Line 24" descr="Stationery"/>
                <p:cNvSpPr>
                  <a:spLocks noChangeShapeType="1"/>
                </p:cNvSpPr>
                <p:nvPr/>
              </p:nvSpPr>
              <p:spPr bwMode="auto">
                <a:xfrm>
                  <a:off x="3861" y="7204"/>
                  <a:ext cx="0" cy="360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15" name="Line 25" descr="Stationery"/>
                <p:cNvSpPr>
                  <a:spLocks noChangeShapeType="1"/>
                </p:cNvSpPr>
                <p:nvPr/>
              </p:nvSpPr>
              <p:spPr bwMode="auto">
                <a:xfrm>
                  <a:off x="3861" y="10804"/>
                  <a:ext cx="90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16" name="Line 26" descr="Stationery"/>
                <p:cNvSpPr>
                  <a:spLocks noChangeShapeType="1"/>
                </p:cNvSpPr>
                <p:nvPr/>
              </p:nvSpPr>
              <p:spPr bwMode="auto">
                <a:xfrm>
                  <a:off x="3861" y="8284"/>
                  <a:ext cx="90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01" name="Group 18"/>
            <p:cNvGrpSpPr>
              <a:grpSpLocks/>
            </p:cNvGrpSpPr>
            <p:nvPr/>
          </p:nvGrpSpPr>
          <p:grpSpPr bwMode="auto">
            <a:xfrm>
              <a:off x="960" y="3552"/>
              <a:ext cx="3742" cy="556"/>
              <a:chOff x="4542" y="10773"/>
              <a:chExt cx="5700" cy="724"/>
            </a:xfrm>
          </p:grpSpPr>
          <p:sp>
            <p:nvSpPr>
              <p:cNvPr id="8202" name="Text Box 19"/>
              <p:cNvSpPr txBox="1">
                <a:spLocks noChangeArrowheads="1"/>
              </p:cNvSpPr>
              <p:nvPr/>
            </p:nvSpPr>
            <p:spPr bwMode="auto">
              <a:xfrm>
                <a:off x="4542" y="10773"/>
                <a:ext cx="1881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Correct Deviations</a:t>
                </a:r>
              </a:p>
            </p:txBody>
          </p:sp>
          <p:sp>
            <p:nvSpPr>
              <p:cNvPr id="8203" name="Text Box 20"/>
              <p:cNvSpPr txBox="1">
                <a:spLocks noChangeArrowheads="1"/>
              </p:cNvSpPr>
              <p:nvPr/>
            </p:nvSpPr>
            <p:spPr bwMode="auto">
              <a:xfrm>
                <a:off x="6589" y="10773"/>
                <a:ext cx="1341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Change Standard</a:t>
                </a:r>
              </a:p>
            </p:txBody>
          </p:sp>
          <p:sp>
            <p:nvSpPr>
              <p:cNvPr id="8204" name="Text Box 21"/>
              <p:cNvSpPr txBox="1">
                <a:spLocks noChangeArrowheads="1"/>
              </p:cNvSpPr>
              <p:nvPr/>
            </p:nvSpPr>
            <p:spPr bwMode="auto">
              <a:xfrm>
                <a:off x="8361" y="10773"/>
                <a:ext cx="1881" cy="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Maintain </a:t>
                </a:r>
              </a:p>
              <a:p>
                <a:pPr algn="ctr"/>
                <a:r>
                  <a:rPr lang="en-US" sz="2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Status Quo</a:t>
                </a:r>
              </a:p>
            </p:txBody>
          </p:sp>
        </p:grpSp>
      </p:grpSp>
      <p:sp>
        <p:nvSpPr>
          <p:cNvPr id="26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6294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Control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838200" y="1752600"/>
            <a:ext cx="7772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858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Operational  Control</a:t>
            </a:r>
          </a:p>
          <a:p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Financial Control</a:t>
            </a:r>
          </a:p>
          <a:p>
            <a:pPr>
              <a:buFont typeface="Wingdings" pitchFamily="2" charset="2"/>
              <a:buChar char="§"/>
            </a:pP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Structural Control</a:t>
            </a:r>
          </a:p>
          <a:p>
            <a:pPr>
              <a:buFont typeface="Wingdings" pitchFamily="2" charset="2"/>
              <a:buChar char="§"/>
            </a:pP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Strategic Control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Operational Control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01000" cy="472440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Operational Control focuses on the process the organisation uses to transform resources into products or services.</a:t>
            </a:r>
            <a:endParaRPr lang="en-US" sz="4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09700" lvl="2" indent="-609600">
              <a:buSzPct val="97000"/>
              <a:buFont typeface="Wingdings" pitchFamily="2" charset="2"/>
              <a:buChar char="§"/>
            </a:pP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Feed -forward Control/Preliminary Control</a:t>
            </a:r>
          </a:p>
          <a:p>
            <a:pPr marL="1409700" lvl="2" indent="-609600">
              <a:buSzPct val="97000"/>
              <a:buFont typeface="Wingdings" pitchFamily="2" charset="2"/>
              <a:buChar char="§"/>
            </a:pP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Concurrent Control/ Screening Control</a:t>
            </a:r>
          </a:p>
          <a:p>
            <a:pPr marL="1409700" lvl="2" indent="-609600">
              <a:buSzPct val="97000"/>
              <a:buFont typeface="Wingdings" pitchFamily="2" charset="2"/>
              <a:buChar char="§"/>
            </a:pP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Feed-back Control/Post-action Control</a:t>
            </a:r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9144000" cy="533400"/>
          </a:xfrm>
          <a:prstGeom prst="halfFram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rgbClr val="00206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Financial Control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5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control of financial resources of an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 of financial controls:</a:t>
            </a:r>
          </a:p>
          <a:p>
            <a:pPr marL="822960" lvl="1" indent="-18288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Budgetary Control</a:t>
            </a:r>
          </a:p>
          <a:p>
            <a:pPr marL="822960" lvl="1" indent="-18288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Financial Statements</a:t>
            </a:r>
          </a:p>
          <a:p>
            <a:pPr marL="822960" lvl="1" indent="-18288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Ratio Analysis</a:t>
            </a:r>
          </a:p>
          <a:p>
            <a:pPr marL="822960" lvl="1" indent="-18288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Financial Audits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9144000" cy="533400"/>
          </a:xfrm>
          <a:prstGeom prst="halfFram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rgbClr val="00206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Structural Control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243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Bureaucratic Control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Control through a system of rules and Standard Operating Procedures (SOPs) that shapes and regulates the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divisions, functions, and individuals.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Decentralised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The control exerted on individuals and groups in an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by shared values, norms, standards of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expectations.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9144000" cy="533400"/>
          </a:xfrm>
          <a:prstGeom prst="halfFram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rgbClr val="00206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5729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Strategic Control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657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Strategic control is a form of control  of which purpose is to ensure that the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effectively understands and responds to the realities of it’s environment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Effective strategic control should tell managers if their strategies are appropriate given the actual circumstances 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543800" y="30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290</Words>
  <Application>Microsoft Office PowerPoint</Application>
  <PresentationFormat>On-screen Show (4:3)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8. The Process of Controlling</vt:lpstr>
      <vt:lpstr>Control is the regulation of organisational activities in such a way as to facilitate goal attainment.                                                                        (Griffin, 2012) </vt:lpstr>
      <vt:lpstr>Importance of Control</vt:lpstr>
      <vt:lpstr>Process of Controlling</vt:lpstr>
      <vt:lpstr>Types of Control</vt:lpstr>
      <vt:lpstr>Operational Control</vt:lpstr>
      <vt:lpstr>Financial Control </vt:lpstr>
      <vt:lpstr>Structural Control</vt:lpstr>
      <vt:lpstr>Strategic Control</vt:lpstr>
      <vt:lpstr>Characteristics of an Effective Control System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The Process of Controlling</dc:title>
  <dc:creator>Acer</dc:creator>
  <cp:lastModifiedBy>HELLO USER™</cp:lastModifiedBy>
  <cp:revision>3</cp:revision>
  <dcterms:created xsi:type="dcterms:W3CDTF">2015-05-29T06:19:00Z</dcterms:created>
  <dcterms:modified xsi:type="dcterms:W3CDTF">2016-09-20T09:25:59Z</dcterms:modified>
</cp:coreProperties>
</file>